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82" r:id="rId4"/>
    <p:sldId id="483" r:id="rId5"/>
    <p:sldId id="484" r:id="rId6"/>
    <p:sldId id="486" r:id="rId7"/>
    <p:sldId id="487" r:id="rId8"/>
    <p:sldId id="489" r:id="rId9"/>
    <p:sldId id="490" r:id="rId10"/>
    <p:sldId id="498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9" r:id="rId19"/>
    <p:sldId id="509" r:id="rId20"/>
    <p:sldId id="510" r:id="rId21"/>
    <p:sldId id="511" r:id="rId22"/>
    <p:sldId id="512" r:id="rId23"/>
    <p:sldId id="500" r:id="rId24"/>
    <p:sldId id="501" r:id="rId25"/>
    <p:sldId id="502" r:id="rId26"/>
    <p:sldId id="507" r:id="rId27"/>
    <p:sldId id="513" r:id="rId28"/>
    <p:sldId id="514" r:id="rId29"/>
    <p:sldId id="516" r:id="rId30"/>
    <p:sldId id="508" r:id="rId31"/>
    <p:sldId id="515" r:id="rId32"/>
    <p:sldId id="517" r:id="rId33"/>
    <p:sldId id="518" r:id="rId34"/>
    <p:sldId id="519" r:id="rId35"/>
    <p:sldId id="520" r:id="rId36"/>
    <p:sldId id="521" r:id="rId37"/>
    <p:sldId id="523" r:id="rId38"/>
    <p:sldId id="522" r:id="rId39"/>
    <p:sldId id="524" r:id="rId40"/>
    <p:sldId id="525" r:id="rId41"/>
    <p:sldId id="526" r:id="rId42"/>
    <p:sldId id="52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Vinden jullie het ook zo koud?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Keynesiaans beleid kan een sneeuwbal effect hebben.</a:t>
            </a:r>
          </a:p>
          <a:p>
            <a:r>
              <a:rPr lang="nl-NL" sz="2500" dirty="0" smtClean="0"/>
              <a:t>Overheidsbeleid door meer uitgave verhoogd de effectieve vraag </a:t>
            </a:r>
            <a:r>
              <a:rPr lang="nl-NL" sz="2500" dirty="0" smtClean="0">
                <a:sym typeface="Wingdings" panose="05000000000000000000" pitchFamily="2" charset="2"/>
              </a:rPr>
              <a:t> stijging productie  stijging werkgelegenheid  stijging inkomen  stijging effectieve vraag  stijging werkgelegenheid ect.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Het effect versterkt zichzelf.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Noemen we ook wel het multipliereffect.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951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multiplier werking.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Bekijk pagina 32.</a:t>
            </a:r>
          </a:p>
          <a:p>
            <a:r>
              <a:rPr lang="nl-NL" sz="2500" dirty="0" smtClean="0"/>
              <a:t>Zichtbaar is geworden bij het oplossen van de formule Y =C + I kunnen we het evenwichtsinkomen achterhalen.</a:t>
            </a:r>
          </a:p>
          <a:p>
            <a:r>
              <a:rPr lang="nl-NL" sz="2500" dirty="0" smtClean="0"/>
              <a:t>In het voorbeeld wordt de I vergroot met 16 miljard, dit leidt tot een toename van Y van 64. hoe is dit mogelijk?</a:t>
            </a:r>
          </a:p>
          <a:p>
            <a:r>
              <a:rPr lang="nl-NL" sz="2500" dirty="0" smtClean="0"/>
              <a:t>Het sneeuwbal effect.</a:t>
            </a:r>
          </a:p>
          <a:p>
            <a:r>
              <a:rPr lang="nl-NL" sz="2500" dirty="0" smtClean="0"/>
              <a:t>Toename I leidt tot een toename van Y, wat weer leidt tot een toename van C wat weer leidt tot een toename van Y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3709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3.14 en 3.15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81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426"/>
          <a:stretch/>
        </p:blipFill>
        <p:spPr>
          <a:xfrm>
            <a:off x="-1" y="0"/>
            <a:ext cx="10250905" cy="794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66"/>
          <a:stretch/>
        </p:blipFill>
        <p:spPr>
          <a:xfrm>
            <a:off x="-1" y="0"/>
            <a:ext cx="10250905" cy="11069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657"/>
          <a:stretch/>
        </p:blipFill>
        <p:spPr>
          <a:xfrm>
            <a:off x="-1" y="0"/>
            <a:ext cx="10250905" cy="13956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221"/>
          <a:stretch/>
        </p:blipFill>
        <p:spPr>
          <a:xfrm>
            <a:off x="-1" y="0"/>
            <a:ext cx="10250905" cy="1768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3521" b="70013"/>
          <a:stretch/>
        </p:blipFill>
        <p:spPr>
          <a:xfrm>
            <a:off x="0" y="0"/>
            <a:ext cx="4764506" cy="20574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4927"/>
          <a:stretch/>
        </p:blipFill>
        <p:spPr>
          <a:xfrm>
            <a:off x="-1" y="0"/>
            <a:ext cx="10250905" cy="24063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4409"/>
          <a:stretch/>
        </p:blipFill>
        <p:spPr>
          <a:xfrm>
            <a:off x="-1" y="0"/>
            <a:ext cx="10250905" cy="38140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58216" b="392"/>
          <a:stretch/>
        </p:blipFill>
        <p:spPr>
          <a:xfrm>
            <a:off x="-1" y="0"/>
            <a:ext cx="4283243" cy="68339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30047" b="1094"/>
          <a:stretch/>
        </p:blipFill>
        <p:spPr>
          <a:xfrm>
            <a:off x="0" y="0"/>
            <a:ext cx="7170822" cy="678581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250905" cy="686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38"/>
            <a:ext cx="12192000" cy="361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berekenen van de multiplier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47537"/>
            <a:ext cx="8596668" cy="4693825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kijk mee op bladzijde 34.</a:t>
            </a:r>
          </a:p>
          <a:p>
            <a:r>
              <a:rPr lang="nl-NL" sz="2500" dirty="0" smtClean="0"/>
              <a:t>De formule Y = 0.75Y + 20 + Io (in ons voorbeeld)</a:t>
            </a:r>
          </a:p>
          <a:p>
            <a:r>
              <a:rPr lang="nl-NL" sz="2500" dirty="0" smtClean="0"/>
              <a:t>Herschrijven we naar Y – 075y = 20 + Io</a:t>
            </a:r>
          </a:p>
          <a:p>
            <a:r>
              <a:rPr lang="nl-NL" sz="2500" dirty="0" smtClean="0"/>
              <a:t>0.25Y = 20 + Io</a:t>
            </a:r>
          </a:p>
          <a:p>
            <a:r>
              <a:rPr lang="nl-NL" sz="2500" dirty="0" smtClean="0"/>
              <a:t>Herschrijven we naar Y = 4* 20 + 4 * Io</a:t>
            </a:r>
          </a:p>
          <a:p>
            <a:r>
              <a:rPr lang="nl-NL" sz="2500" dirty="0" smtClean="0"/>
              <a:t>Die vermenigvuldiging voor de Io = multiplier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1/(1-c) = multiplier</a:t>
            </a:r>
          </a:p>
          <a:p>
            <a:r>
              <a:rPr lang="nl-NL" sz="2500" dirty="0" smtClean="0"/>
              <a:t>1 / (1 -0.75) = 1/0.25 =4</a:t>
            </a:r>
          </a:p>
          <a:p>
            <a:r>
              <a:rPr lang="nl-NL" sz="2500" dirty="0" smtClean="0"/>
              <a:t>Algemene multiplier = verandering van het gevolg (delta Y) / verandering van de oorzaak (Delta Co of Io)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1407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3.17 en 3.18 en 3.19 en 3.20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3.16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0" y="1917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9" y="19256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7" y="19424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33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250218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r="35066" b="72006"/>
          <a:stretch/>
        </p:blipFill>
        <p:spPr>
          <a:xfrm>
            <a:off x="0" y="2540001"/>
            <a:ext cx="7916779" cy="11175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r="10789" b="71102"/>
          <a:stretch/>
        </p:blipFill>
        <p:spPr>
          <a:xfrm>
            <a:off x="0" y="2540001"/>
            <a:ext cx="10876547" cy="115369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r="1119" b="61759"/>
          <a:stretch/>
        </p:blipFill>
        <p:spPr>
          <a:xfrm>
            <a:off x="0" y="2540001"/>
            <a:ext cx="12055642" cy="152667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6691"/>
          <a:stretch/>
        </p:blipFill>
        <p:spPr>
          <a:xfrm>
            <a:off x="0" y="2540001"/>
            <a:ext cx="12192000" cy="212825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47897"/>
          <a:stretch/>
        </p:blipFill>
        <p:spPr>
          <a:xfrm>
            <a:off x="0" y="2540001"/>
            <a:ext cx="12192000" cy="20801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34033"/>
          <a:stretch/>
        </p:blipFill>
        <p:spPr>
          <a:xfrm>
            <a:off x="0" y="2540001"/>
            <a:ext cx="12192000" cy="263357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0001"/>
            <a:ext cx="12192000" cy="399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3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750"/>
          <a:stretch/>
        </p:blipFill>
        <p:spPr>
          <a:xfrm>
            <a:off x="0" y="12700"/>
            <a:ext cx="12192000" cy="9738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3853"/>
          <a:stretch/>
        </p:blipFill>
        <p:spPr>
          <a:xfrm>
            <a:off x="0" y="12700"/>
            <a:ext cx="12192000" cy="29470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2738"/>
          <a:stretch/>
        </p:blipFill>
        <p:spPr>
          <a:xfrm>
            <a:off x="0" y="12700"/>
            <a:ext cx="12192000" cy="36569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2218"/>
          <a:stretch/>
        </p:blipFill>
        <p:spPr>
          <a:xfrm>
            <a:off x="0" y="12700"/>
            <a:ext cx="12192000" cy="56060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"/>
            <a:ext cx="12192000" cy="638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46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Terugblik: Endogene, exogene en autonome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Exogene variabelen = grootheden die bepaald worden buiten het model.</a:t>
            </a:r>
          </a:p>
          <a:p>
            <a:r>
              <a:rPr lang="nl-NL" sz="2500" dirty="0" smtClean="0"/>
              <a:t>Autonome variabelen = grootheden niet afhankelijk van andere grootheden</a:t>
            </a:r>
          </a:p>
          <a:p>
            <a:r>
              <a:rPr lang="nl-NL" sz="2500" dirty="0" smtClean="0"/>
              <a:t>Endogene variabelen = grootheden die binnen het model bepaald worden. </a:t>
            </a:r>
          </a:p>
          <a:p>
            <a:r>
              <a:rPr lang="nl-NL" sz="2500" dirty="0" smtClean="0"/>
              <a:t>In het voorbeeld: C = 0.75Y + 20</a:t>
            </a:r>
          </a:p>
          <a:p>
            <a:r>
              <a:rPr lang="nl-NL" sz="2500" dirty="0" smtClean="0"/>
              <a:t>0.75 + 20 zijn exogene grootheden</a:t>
            </a:r>
          </a:p>
          <a:p>
            <a:r>
              <a:rPr lang="nl-NL" sz="2500" dirty="0" smtClean="0"/>
              <a:t>C = endogene grootheid.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666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317000"/>
            <a:ext cx="8596668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Les 1: 3.14 t/m 3.19</a:t>
            </a:r>
          </a:p>
          <a:p>
            <a:r>
              <a:rPr lang="nl-NL" sz="2500" dirty="0" smtClean="0"/>
              <a:t>Les 2: 3.20 t/m 2.24</a:t>
            </a:r>
          </a:p>
          <a:p>
            <a:r>
              <a:rPr lang="nl-NL" sz="2500" dirty="0" smtClean="0"/>
              <a:t>Les 3: 3.25 t/m 3.28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Marginale en gemiddelde consumptie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Marginale consumptie = extra consumptie bij verandering van Y</a:t>
            </a:r>
          </a:p>
          <a:p>
            <a:r>
              <a:rPr lang="nl-NL" sz="2500" dirty="0" smtClean="0"/>
              <a:t>Gemiddelde consumptie = C / Y</a:t>
            </a:r>
          </a:p>
          <a:p>
            <a:r>
              <a:rPr lang="nl-NL" sz="2500" dirty="0" smtClean="0"/>
              <a:t>C = 0.75Y + 20</a:t>
            </a:r>
          </a:p>
          <a:p>
            <a:r>
              <a:rPr lang="nl-NL" sz="2500" dirty="0" smtClean="0"/>
              <a:t>0.75 = marginale consumptiequote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6724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Vinden jullie het ook zo koud?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Keynesiaans beleid kan een sneeuwbal effect hebben.</a:t>
            </a:r>
          </a:p>
          <a:p>
            <a:r>
              <a:rPr lang="nl-NL" sz="2500" dirty="0" smtClean="0"/>
              <a:t>Overheidsbeleid door meer uitgave verhoogd de effectieve vraag </a:t>
            </a:r>
            <a:r>
              <a:rPr lang="nl-NL" sz="2500" dirty="0" smtClean="0">
                <a:sym typeface="Wingdings" panose="05000000000000000000" pitchFamily="2" charset="2"/>
              </a:rPr>
              <a:t> stijging productie  stijging werkgelegenheid  stijging inkomen  stijging effectieve vraag  stijging werkgelegenheid ect.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Het effect versterkt zichzelf.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Noemen we ook wel het multipliereffect.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549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multiplier werking.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Bekijk pagina 32.</a:t>
            </a:r>
          </a:p>
          <a:p>
            <a:r>
              <a:rPr lang="nl-NL" sz="2500" dirty="0" smtClean="0"/>
              <a:t>Zichtbaar is geworden bij het oplossen van de formule Y =C + I kunnen we het evenwichtsinkomen achterhalen.</a:t>
            </a:r>
          </a:p>
          <a:p>
            <a:r>
              <a:rPr lang="nl-NL" sz="2500" dirty="0" smtClean="0"/>
              <a:t>In het voorbeeld wordt de I vergroot met 16 miljard, dit leidt tot een toename van Y van 64. hoe is dit mogelijk?</a:t>
            </a:r>
          </a:p>
          <a:p>
            <a:r>
              <a:rPr lang="nl-NL" sz="2500" dirty="0" smtClean="0"/>
              <a:t>Het sneeuwbal effect.</a:t>
            </a:r>
          </a:p>
          <a:p>
            <a:r>
              <a:rPr lang="nl-NL" sz="2500" dirty="0" smtClean="0"/>
              <a:t>Toename I leidt tot een toename van Y, wat weer leidt tot een toename van C wat weer leidt tot een toename van Y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1492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26" y="0"/>
            <a:ext cx="8768676" cy="1930400"/>
          </a:xfrm>
        </p:spPr>
        <p:txBody>
          <a:bodyPr/>
          <a:lstStyle/>
          <a:p>
            <a:r>
              <a:rPr lang="nl-NL" dirty="0" smtClean="0"/>
              <a:t>Les 2: 3.3 de aanbodkant van het conjunctuur model.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3610" y="1082842"/>
            <a:ext cx="8660391" cy="4958521"/>
          </a:xfrm>
        </p:spPr>
        <p:txBody>
          <a:bodyPr>
            <a:noAutofit/>
          </a:bodyPr>
          <a:lstStyle/>
          <a:p>
            <a:r>
              <a:rPr lang="nl-NL" sz="2500" dirty="0" smtClean="0"/>
              <a:t>Aanbodkant = productiekant = productiecapaciteit</a:t>
            </a:r>
          </a:p>
          <a:p>
            <a:r>
              <a:rPr lang="nl-NL" sz="2500" dirty="0" smtClean="0"/>
              <a:t>Wordt bepaald door de productiefactoren.</a:t>
            </a:r>
          </a:p>
          <a:p>
            <a:r>
              <a:rPr lang="nl-NL" sz="2500" dirty="0" smtClean="0"/>
              <a:t>En vooral de productiefactor die het meest schaars is.</a:t>
            </a:r>
          </a:p>
          <a:p>
            <a:endParaRPr lang="nl-NL" sz="2500" dirty="0"/>
          </a:p>
          <a:p>
            <a:r>
              <a:rPr lang="nl-NL" sz="2500" dirty="0" smtClean="0"/>
              <a:t>Stel: we wonen in een land waar we alleen maar roeiboten maken. (Pieter noemt dit ook wel Utopia)</a:t>
            </a:r>
          </a:p>
          <a:p>
            <a:r>
              <a:rPr lang="nl-NL" sz="2500" dirty="0" smtClean="0"/>
              <a:t>Voor het maken van een roeiboot hebben we nodig:</a:t>
            </a:r>
          </a:p>
          <a:p>
            <a:r>
              <a:rPr lang="nl-NL" sz="2500" dirty="0" smtClean="0"/>
              <a:t>1 arbeider, 1 boomstronk, 1 ondernemer en 1 machine.</a:t>
            </a:r>
          </a:p>
          <a:p>
            <a:r>
              <a:rPr lang="nl-NL" sz="2500" dirty="0" smtClean="0"/>
              <a:t>Stel we hebben 10 arbeiders, 10 boomstronken, 1 ondernemer en 10 machine.</a:t>
            </a:r>
          </a:p>
          <a:p>
            <a:r>
              <a:rPr lang="nl-NL" sz="2500" dirty="0" smtClean="0"/>
              <a:t>Dan kan ik toch maar 1 roeiboot maken (knelpuntfactor ondernemerschap met 1 arbeider)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2488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knelpuntfactor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knelpuntfactor kan bepaald worden door de kwantiteit (vorige voorbeeld, te weinig ondernemers)</a:t>
            </a:r>
          </a:p>
          <a:p>
            <a:r>
              <a:rPr lang="nl-NL" sz="2500" dirty="0" smtClean="0"/>
              <a:t>Maar ook door de kwaliteit (de ondernemers zijn niet bekwaam genoeg, de arbeiders zijn niet voldoende geschoold ect)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20606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3.21 en 3.22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En dat ben je! Ga alvast verder met lezen, dit heb je nodig.</a:t>
            </a:r>
          </a:p>
          <a:p>
            <a:r>
              <a:rPr lang="nl-NL" sz="2500" dirty="0" smtClean="0"/>
              <a:t>Verder met 3.23 en 3.24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0" y="1917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9" y="19256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7" y="19424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11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923"/>
          <a:stretch/>
        </p:blipFill>
        <p:spPr>
          <a:xfrm>
            <a:off x="0" y="0"/>
            <a:ext cx="12192000" cy="13475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5083"/>
          <a:stretch/>
        </p:blipFill>
        <p:spPr>
          <a:xfrm>
            <a:off x="0" y="1"/>
            <a:ext cx="12192000" cy="26228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-1" b="36832"/>
          <a:stretch/>
        </p:blipFill>
        <p:spPr>
          <a:xfrm>
            <a:off x="0" y="0"/>
            <a:ext cx="12192000" cy="36936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188"/>
          <a:stretch/>
        </p:blipFill>
        <p:spPr>
          <a:xfrm>
            <a:off x="0" y="1"/>
            <a:ext cx="12192000" cy="36094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3765"/>
          <a:stretch/>
        </p:blipFill>
        <p:spPr>
          <a:xfrm>
            <a:off x="0" y="1"/>
            <a:ext cx="12192000" cy="44516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9960"/>
          <a:stretch/>
        </p:blipFill>
        <p:spPr>
          <a:xfrm>
            <a:off x="0" y="1"/>
            <a:ext cx="12192000" cy="525779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3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65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productiecapaciteit: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Zoals we hebben gezien de productiecapaciteit wordt bepaald door de knelpuntfactor.</a:t>
            </a:r>
          </a:p>
          <a:p>
            <a:r>
              <a:rPr lang="nl-NL" sz="2500" dirty="0" smtClean="0"/>
              <a:t>CQ: als we de knelpuntfactor weten, kunnen we de productiecapaciteit berekenen.</a:t>
            </a:r>
          </a:p>
          <a:p>
            <a:r>
              <a:rPr lang="nl-NL" sz="2500" dirty="0" smtClean="0"/>
              <a:t>We beginnen met de aanname dat de productiecapaciteit wordt bepaald door de knelpuntfactor arbeid.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9262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89781" cy="1930400"/>
          </a:xfrm>
        </p:spPr>
        <p:txBody>
          <a:bodyPr/>
          <a:lstStyle/>
          <a:p>
            <a:r>
              <a:rPr lang="nl-NL" dirty="0" smtClean="0"/>
              <a:t>We gaan even de vergelijkingen langs. (laten we ze allemaal even langs gaan)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58779"/>
            <a:ext cx="11032958" cy="4982584"/>
          </a:xfrm>
        </p:spPr>
        <p:txBody>
          <a:bodyPr>
            <a:noAutofit/>
          </a:bodyPr>
          <a:lstStyle/>
          <a:p>
            <a:r>
              <a:rPr lang="nl-NL" sz="2200" dirty="0" smtClean="0"/>
              <a:t>(1) en (2) hier gaan we vanuit wanneer we het inkomensevenwicht berekenen)</a:t>
            </a:r>
          </a:p>
          <a:p>
            <a:r>
              <a:rPr lang="nl-NL" sz="2200" dirty="0" smtClean="0"/>
              <a:t>(3) en (4) en (5) dit gebruiken we om te bereken hoe hoog het inkomensevenwicht is. Of via Y = C + I of via I = S waarbij S omgekeerde is van C.</a:t>
            </a:r>
          </a:p>
          <a:p>
            <a:r>
              <a:rPr lang="nl-NL" sz="2200" dirty="0" smtClean="0"/>
              <a:t>Dus C = 0.75Y + 20, dan is S = 0.25Y – 20.</a:t>
            </a:r>
          </a:p>
          <a:p>
            <a:r>
              <a:rPr lang="nl-NL" sz="2200" dirty="0" smtClean="0"/>
              <a:t>(6) = Apt * Aa, Aa= hoeveel mensen er eventueel willen en kunnen werken. Apt = hoeveel we produceren in dit geval per werknemer.</a:t>
            </a:r>
          </a:p>
          <a:p>
            <a:r>
              <a:rPr lang="nl-NL" sz="2200" dirty="0" smtClean="0"/>
              <a:t>(7) = gegeven beroepsbevolking</a:t>
            </a:r>
          </a:p>
          <a:p>
            <a:r>
              <a:rPr lang="nl-NL" sz="2200" dirty="0" smtClean="0"/>
              <a:t>(8) = de hoeveelheid mensen die we nodig hebben, de vraag naar arbeid, hoeveel mensen er werken. </a:t>
            </a:r>
            <a:endParaRPr lang="nl-NL" sz="2200" dirty="0"/>
          </a:p>
          <a:p>
            <a:r>
              <a:rPr lang="nl-NL" sz="2200" dirty="0" smtClean="0"/>
              <a:t>Per persoon maakte we 50 (zowel in 6 als in 8). Als we dus in totaal 400 maken hadden we hiervoor 8 personen nodig.</a:t>
            </a:r>
          </a:p>
          <a:p>
            <a:r>
              <a:rPr lang="nl-NL" sz="2200" dirty="0" smtClean="0"/>
              <a:t>Aangezien 400/50 = 8.</a:t>
            </a:r>
          </a:p>
          <a:p>
            <a:r>
              <a:rPr lang="nl-NL" sz="2200" dirty="0" smtClean="0"/>
              <a:t>(9) = werkloosheid, is arbeidsaanbod (hoeveel kunnen en willen er werken) – arbeidsvraag (hoeveel mensen zijn er nodig).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7703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Y  = BE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Om de werkloosheid zo laag mogelijk te maken (en bij de knelpunt factor arbeid zelfs gelijk te stellen aan 0).</a:t>
            </a:r>
          </a:p>
          <a:p>
            <a:r>
              <a:rPr lang="nl-NL" sz="2500" dirty="0" smtClean="0"/>
              <a:t>Willen we dat de productiecapaciteit volledig benut wordt.</a:t>
            </a:r>
          </a:p>
          <a:p>
            <a:r>
              <a:rPr lang="nl-NL" sz="2500" dirty="0" smtClean="0"/>
              <a:t>Wanneer Y = maximale productie spreken we van een bestedingsevenwicht.</a:t>
            </a:r>
          </a:p>
          <a:p>
            <a:r>
              <a:rPr lang="nl-NL" sz="2500" dirty="0" smtClean="0"/>
              <a:t>In dit geval wordt er net zoveel besteed (Y) als dat er maximaal geproduceerd kan worden.</a:t>
            </a:r>
          </a:p>
          <a:p>
            <a:r>
              <a:rPr lang="nl-NL" sz="2500" dirty="0" smtClean="0"/>
              <a:t>Dit kunnen we berekenen door Y = Y*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5158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5133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Het wiskunde model een aantal aannames: (zonder overheid/zonder buitenland)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7019" y="2160589"/>
            <a:ext cx="9527791" cy="4492874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W = EV (effectieve vraag = productie) = het gene wat we gaan berekenen het inkomensevenwicht.</a:t>
            </a:r>
          </a:p>
          <a:p>
            <a:r>
              <a:rPr lang="nl-NL" sz="2500" dirty="0" smtClean="0"/>
              <a:t>Y = W (het nationaal inkomen wordt bepaald door de productie)</a:t>
            </a:r>
          </a:p>
          <a:p>
            <a:r>
              <a:rPr lang="nl-NL" sz="2500" dirty="0" smtClean="0"/>
              <a:t>EV = C + </a:t>
            </a:r>
            <a:r>
              <a:rPr lang="nl-NL" sz="2500" dirty="0" err="1" smtClean="0"/>
              <a:t>Iea</a:t>
            </a:r>
            <a:r>
              <a:rPr lang="nl-NL" sz="2500" dirty="0" smtClean="0"/>
              <a:t> (consumptie en investeringen bepalen effectieve vraag)</a:t>
            </a:r>
          </a:p>
          <a:p>
            <a:r>
              <a:rPr lang="nl-NL" sz="2500" dirty="0" smtClean="0"/>
              <a:t>C = </a:t>
            </a:r>
            <a:r>
              <a:rPr lang="nl-NL" sz="2500" dirty="0" err="1" smtClean="0"/>
              <a:t>cY</a:t>
            </a:r>
            <a:r>
              <a:rPr lang="nl-NL" sz="2500" dirty="0" smtClean="0"/>
              <a:t> + constante </a:t>
            </a:r>
          </a:p>
          <a:p>
            <a:r>
              <a:rPr lang="nl-NL" sz="2500" dirty="0" smtClean="0"/>
              <a:t>Waarbij de c = gedeelte van het inkomen wat we consumeren.</a:t>
            </a:r>
          </a:p>
          <a:p>
            <a:r>
              <a:rPr lang="nl-NL" sz="2500" dirty="0" smtClean="0"/>
              <a:t>Een c van 0.75 = 75% van het nationaal inkomen consumeren, dus kunnen we ook herleiden dat 0.25 van het nationaal inkomen wordt gespaard.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083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3.23 en 3.24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Zorg dat je 3.3.2 leest, voordat je 3.24 maakt.</a:t>
            </a:r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629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107"/>
          <a:stretch/>
        </p:blipFill>
        <p:spPr>
          <a:xfrm>
            <a:off x="0" y="0"/>
            <a:ext cx="12192000" cy="8662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0293"/>
          <a:stretch/>
        </p:blipFill>
        <p:spPr>
          <a:xfrm>
            <a:off x="0" y="0"/>
            <a:ext cx="12192000" cy="685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8139"/>
          <a:stretch/>
        </p:blipFill>
        <p:spPr>
          <a:xfrm>
            <a:off x="0" y="0"/>
            <a:ext cx="12192000" cy="18047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8804"/>
          <a:stretch/>
        </p:blipFill>
        <p:spPr>
          <a:xfrm>
            <a:off x="0" y="0"/>
            <a:ext cx="12192000" cy="21295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086"/>
          <a:stretch/>
        </p:blipFill>
        <p:spPr>
          <a:xfrm>
            <a:off x="0" y="0"/>
            <a:ext cx="12192000" cy="250256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47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89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26" y="0"/>
            <a:ext cx="8768676" cy="1930400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3: </a:t>
            </a:r>
            <a:r>
              <a:rPr lang="nl-NL" dirty="0" smtClean="0"/>
              <a:t>3.3 de aanbodkant van het conjunctuur model.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3610" y="1082842"/>
            <a:ext cx="8660391" cy="4958521"/>
          </a:xfrm>
        </p:spPr>
        <p:txBody>
          <a:bodyPr>
            <a:noAutofit/>
          </a:bodyPr>
          <a:lstStyle/>
          <a:p>
            <a:r>
              <a:rPr lang="nl-NL" sz="2500" dirty="0" smtClean="0"/>
              <a:t>Aanbodkant = productiekant = productiecapaciteit</a:t>
            </a:r>
          </a:p>
          <a:p>
            <a:r>
              <a:rPr lang="nl-NL" sz="2500" dirty="0" smtClean="0"/>
              <a:t>Wordt bepaald door de productiefactoren.</a:t>
            </a:r>
          </a:p>
          <a:p>
            <a:r>
              <a:rPr lang="nl-NL" sz="2500" dirty="0" smtClean="0"/>
              <a:t>En vooral de productiefactor die het meest schaars is.</a:t>
            </a:r>
          </a:p>
          <a:p>
            <a:endParaRPr lang="nl-NL" sz="2500" dirty="0"/>
          </a:p>
          <a:p>
            <a:r>
              <a:rPr lang="nl-NL" sz="2500" dirty="0" smtClean="0"/>
              <a:t>Stel: we wonen in een land waar we alleen maar roeiboten maken. (Pieter noemt dit ook wel Utopia)</a:t>
            </a:r>
          </a:p>
          <a:p>
            <a:r>
              <a:rPr lang="nl-NL" sz="2500" dirty="0" smtClean="0"/>
              <a:t>Voor het maken van een roeiboot hebben we nodig:</a:t>
            </a:r>
          </a:p>
          <a:p>
            <a:r>
              <a:rPr lang="nl-NL" sz="2500" dirty="0" smtClean="0"/>
              <a:t>1 arbeider, 1 boomstronk, 1 ondernemer en 1 machine.</a:t>
            </a:r>
          </a:p>
          <a:p>
            <a:r>
              <a:rPr lang="nl-NL" sz="2500" dirty="0" smtClean="0"/>
              <a:t>Stel we hebben 10 arbeiders, 10 boomstronken, 1 ondernemer en 10 machine.</a:t>
            </a:r>
          </a:p>
          <a:p>
            <a:r>
              <a:rPr lang="nl-NL" sz="2500" dirty="0" smtClean="0"/>
              <a:t>Dan kan ik toch maar 1 roeiboot maken (knelpuntfactor ondernemerschap met 1 arbeider)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0168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knelpuntfactor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knelpuntfactor kan bepaald worden door de kwantiteit (vorige voorbeeld, te weinig ondernemers)</a:t>
            </a:r>
          </a:p>
          <a:p>
            <a:r>
              <a:rPr lang="nl-NL" sz="2500" dirty="0" smtClean="0"/>
              <a:t>Maar ook door de kwaliteit (de ondernemers zijn niet bekwaam genoeg, de arbeiders zijn niet voldoende geschoold ect)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9156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productiecapaciteit: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Zoals we hebben gezien de productiecapaciteit wordt bepaald door de knelpuntfactor.</a:t>
            </a:r>
          </a:p>
          <a:p>
            <a:r>
              <a:rPr lang="nl-NL" sz="2500" dirty="0" smtClean="0"/>
              <a:t>CQ: als we de knelpuntfactor weten, kunnen we de productiecapaciteit berekenen.</a:t>
            </a:r>
          </a:p>
          <a:p>
            <a:r>
              <a:rPr lang="nl-NL" sz="2500" dirty="0" smtClean="0"/>
              <a:t>We beginnen met de aanname dat de productiecapaciteit wordt bepaald door de knelpuntfactor arbeid.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626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89781" cy="1930400"/>
          </a:xfrm>
        </p:spPr>
        <p:txBody>
          <a:bodyPr/>
          <a:lstStyle/>
          <a:p>
            <a:r>
              <a:rPr lang="nl-NL" dirty="0" smtClean="0"/>
              <a:t>We gaan even de vergelijkingen langs. (laten we ze allemaal even langs gaan)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058779"/>
            <a:ext cx="11032958" cy="4982584"/>
          </a:xfrm>
        </p:spPr>
        <p:txBody>
          <a:bodyPr>
            <a:noAutofit/>
          </a:bodyPr>
          <a:lstStyle/>
          <a:p>
            <a:r>
              <a:rPr lang="nl-NL" sz="2200" dirty="0" smtClean="0"/>
              <a:t>(1) en (2) hier gaan we vanuit wanneer we het inkomensevenwicht berekenen)</a:t>
            </a:r>
          </a:p>
          <a:p>
            <a:r>
              <a:rPr lang="nl-NL" sz="2200" dirty="0" smtClean="0"/>
              <a:t>(3) en (4) en (5) dit gebruiken we om te bereken hoe hoog het inkomensevenwicht is. Of via Y = C + I of via I = S waarbij S omgekeerde is van C.</a:t>
            </a:r>
          </a:p>
          <a:p>
            <a:r>
              <a:rPr lang="nl-NL" sz="2200" dirty="0" smtClean="0"/>
              <a:t>Dus C = 0.75Y + 20, dan is S = 0.25Y – 20.</a:t>
            </a:r>
          </a:p>
          <a:p>
            <a:r>
              <a:rPr lang="nl-NL" sz="2200" dirty="0" smtClean="0"/>
              <a:t>(6) = Apt * Aa, Aa= hoeveel mensen er eventueel willen en kunnen werken. Apt = hoeveel we produceren in dit geval per werknemer.</a:t>
            </a:r>
          </a:p>
          <a:p>
            <a:r>
              <a:rPr lang="nl-NL" sz="2200" dirty="0" smtClean="0"/>
              <a:t>(7) = gegeven beroepsbevolking</a:t>
            </a:r>
          </a:p>
          <a:p>
            <a:r>
              <a:rPr lang="nl-NL" sz="2200" dirty="0" smtClean="0"/>
              <a:t>(8) = de hoeveelheid mensen die we nodig hebben, de vraag naar arbeid, hoeveel mensen er werken. </a:t>
            </a:r>
            <a:endParaRPr lang="nl-NL" sz="2200" dirty="0"/>
          </a:p>
          <a:p>
            <a:r>
              <a:rPr lang="nl-NL" sz="2200" dirty="0" smtClean="0"/>
              <a:t>Per persoon maakte we 50 (zowel in 6 als in 8). Als we dus in totaal 400 maken hadden we hiervoor 8 personen nodig.</a:t>
            </a:r>
          </a:p>
          <a:p>
            <a:r>
              <a:rPr lang="nl-NL" sz="2200" dirty="0" smtClean="0"/>
              <a:t>Aangezien 400/50 = 8.</a:t>
            </a:r>
          </a:p>
          <a:p>
            <a:r>
              <a:rPr lang="nl-NL" sz="2200" dirty="0" smtClean="0"/>
              <a:t>(9) = werkloosheid, is arbeidsaanbod (hoeveel kunnen en willen er werken) – arbeidsvraag (hoeveel mensen zijn er nodig).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18185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Y  = BE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Om de werkloosheid zo laag mogelijk te maken (en bij de knelpunt factor arbeid zelfs gelijk te stellen aan 0).</a:t>
            </a:r>
          </a:p>
          <a:p>
            <a:r>
              <a:rPr lang="nl-NL" sz="2500" dirty="0" smtClean="0"/>
              <a:t>Willen we dat de productiecapaciteit volledig benut wordt.</a:t>
            </a:r>
          </a:p>
          <a:p>
            <a:r>
              <a:rPr lang="nl-NL" sz="2500" dirty="0" smtClean="0"/>
              <a:t>Wanneer Y = maximale productie spreken we van een bestedingsevenwicht.</a:t>
            </a:r>
          </a:p>
          <a:p>
            <a:r>
              <a:rPr lang="nl-NL" sz="2500" dirty="0" smtClean="0"/>
              <a:t>In dit geval wordt er net zoveel besteed (Y) als dat er maximaal geproduceerd kan worden.</a:t>
            </a:r>
          </a:p>
          <a:p>
            <a:r>
              <a:rPr lang="nl-NL" sz="2500" dirty="0" smtClean="0"/>
              <a:t>Dit kunnen we berekenen door Y = Y*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889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Vandaag: wat gebeurd er als we verschillende autonome variabele aanpassen.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65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3.25 </a:t>
            </a:r>
            <a:r>
              <a:rPr lang="nl-NL" dirty="0" smtClean="0"/>
              <a:t>en </a:t>
            </a:r>
            <a:r>
              <a:rPr lang="nl-NL" dirty="0" smtClean="0"/>
              <a:t>3.26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31759"/>
            <a:ext cx="4448119" cy="558265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Aan de slag met 3.27 en 3.28</a:t>
            </a:r>
          </a:p>
          <a:p>
            <a:r>
              <a:rPr lang="nl-NL" sz="2500" dirty="0" smtClean="0"/>
              <a:t>In de uitgangssituatie bij Io = 25, was Y 180.</a:t>
            </a:r>
          </a:p>
          <a:p>
            <a:r>
              <a:rPr lang="nl-NL" sz="2500" dirty="0" smtClean="0"/>
              <a:t>Namelijk</a:t>
            </a:r>
          </a:p>
          <a:p>
            <a:r>
              <a:rPr lang="nl-NL" sz="2500" dirty="0" smtClean="0"/>
              <a:t>Y = 0.75Y + 20 + 25</a:t>
            </a:r>
          </a:p>
          <a:p>
            <a:r>
              <a:rPr lang="nl-NL" sz="2500" dirty="0" smtClean="0"/>
              <a:t>0.25 Y = 45</a:t>
            </a:r>
          </a:p>
          <a:p>
            <a:r>
              <a:rPr lang="nl-NL" sz="2500" dirty="0" smtClean="0"/>
              <a:t>Y = 180.</a:t>
            </a:r>
          </a:p>
          <a:p>
            <a:r>
              <a:rPr lang="nl-NL" sz="2500" dirty="0" smtClean="0"/>
              <a:t>Productiecapaciteit = 220.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89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6" y="19734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08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13720" b="91106"/>
          <a:stretch/>
        </p:blipFill>
        <p:spPr>
          <a:xfrm>
            <a:off x="0" y="0"/>
            <a:ext cx="7868653" cy="60157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88127" b="49123"/>
          <a:stretch/>
        </p:blipFill>
        <p:spPr>
          <a:xfrm>
            <a:off x="1" y="0"/>
            <a:ext cx="1082842" cy="34410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77573" b="66023"/>
          <a:stretch/>
        </p:blipFill>
        <p:spPr>
          <a:xfrm>
            <a:off x="1" y="0"/>
            <a:ext cx="2045368" cy="22980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77573" b="59619"/>
          <a:stretch/>
        </p:blipFill>
        <p:spPr>
          <a:xfrm>
            <a:off x="1" y="0"/>
            <a:ext cx="2045368" cy="27311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77045" b="49657"/>
          <a:stretch/>
        </p:blipFill>
        <p:spPr>
          <a:xfrm>
            <a:off x="0" y="0"/>
            <a:ext cx="2093495" cy="340493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68470" b="65489"/>
          <a:stretch/>
        </p:blipFill>
        <p:spPr>
          <a:xfrm>
            <a:off x="0" y="0"/>
            <a:ext cx="2875547" cy="233412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67282" b="60331"/>
          <a:stretch/>
        </p:blipFill>
        <p:spPr>
          <a:xfrm>
            <a:off x="1" y="0"/>
            <a:ext cx="2983832" cy="26830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r="67546" b="48946"/>
          <a:stretch/>
        </p:blipFill>
        <p:spPr>
          <a:xfrm>
            <a:off x="1" y="0"/>
            <a:ext cx="2959768" cy="34530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8443" b="66379"/>
          <a:stretch/>
        </p:blipFill>
        <p:spPr>
          <a:xfrm>
            <a:off x="0" y="0"/>
            <a:ext cx="3789947" cy="227396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7916" b="59441"/>
          <a:stretch/>
        </p:blipFill>
        <p:spPr>
          <a:xfrm>
            <a:off x="1" y="0"/>
            <a:ext cx="3838074" cy="27432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r="58179" b="50546"/>
          <a:stretch/>
        </p:blipFill>
        <p:spPr>
          <a:xfrm>
            <a:off x="0" y="0"/>
            <a:ext cx="3814011" cy="3344779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47757" b="48590"/>
          <a:stretch/>
        </p:blipFill>
        <p:spPr>
          <a:xfrm>
            <a:off x="0" y="0"/>
            <a:ext cx="4764505" cy="347712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34433" b="65312"/>
          <a:stretch/>
        </p:blipFill>
        <p:spPr>
          <a:xfrm>
            <a:off x="0" y="0"/>
            <a:ext cx="5979695" cy="234615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33905" b="58908"/>
          <a:stretch/>
        </p:blipFill>
        <p:spPr>
          <a:xfrm>
            <a:off x="0" y="0"/>
            <a:ext cx="6027821" cy="2779295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34169" b="49657"/>
          <a:stretch/>
        </p:blipFill>
        <p:spPr>
          <a:xfrm>
            <a:off x="1" y="0"/>
            <a:ext cx="6003758" cy="34049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b="65489"/>
          <a:stretch/>
        </p:blipFill>
        <p:spPr>
          <a:xfrm>
            <a:off x="0" y="0"/>
            <a:ext cx="9119937" cy="233412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792" b="57662"/>
          <a:stretch/>
        </p:blipFill>
        <p:spPr>
          <a:xfrm>
            <a:off x="0" y="0"/>
            <a:ext cx="9047747" cy="2863516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188" b="50191"/>
          <a:stretch/>
        </p:blipFill>
        <p:spPr>
          <a:xfrm>
            <a:off x="0" y="0"/>
            <a:ext cx="9011653" cy="3368842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b="36137"/>
          <a:stretch/>
        </p:blipFill>
        <p:spPr>
          <a:xfrm>
            <a:off x="0" y="0"/>
            <a:ext cx="9119937" cy="4319337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b="30089"/>
          <a:stretch/>
        </p:blipFill>
        <p:spPr>
          <a:xfrm>
            <a:off x="0" y="0"/>
            <a:ext cx="9119937" cy="4728411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b="19416"/>
          <a:stretch/>
        </p:blipFill>
        <p:spPr>
          <a:xfrm>
            <a:off x="0" y="0"/>
            <a:ext cx="9119937" cy="5450305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9937" cy="676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8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773" y="152400"/>
            <a:ext cx="8596668" cy="1320800"/>
          </a:xfrm>
        </p:spPr>
        <p:txBody>
          <a:bodyPr/>
          <a:lstStyle/>
          <a:p>
            <a:r>
              <a:rPr lang="nl-NL" dirty="0" smtClean="0"/>
              <a:t>Na herschrijvingen: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0632" y="673769"/>
            <a:ext cx="9033370" cy="5367594"/>
          </a:xfrm>
        </p:spPr>
        <p:txBody>
          <a:bodyPr>
            <a:noAutofit/>
          </a:bodyPr>
          <a:lstStyle/>
          <a:p>
            <a:r>
              <a:rPr lang="nl-NL" sz="2500" dirty="0" smtClean="0"/>
              <a:t>Y = C + I (want Y = EV en EV = C + I) BIJ DE AANNAME VAN INKOMENSEVENWICHT.</a:t>
            </a:r>
          </a:p>
          <a:p>
            <a:endParaRPr lang="nl-NL" sz="2500" dirty="0"/>
          </a:p>
          <a:p>
            <a:r>
              <a:rPr lang="nl-NL" sz="2500" dirty="0" smtClean="0"/>
              <a:t>W = EV</a:t>
            </a:r>
          </a:p>
          <a:p>
            <a:r>
              <a:rPr lang="nl-NL" sz="2500" dirty="0" smtClean="0"/>
              <a:t>Y = C + I</a:t>
            </a:r>
          </a:p>
          <a:p>
            <a:r>
              <a:rPr lang="nl-NL" sz="2500" dirty="0" smtClean="0"/>
              <a:t>Y = C + S.</a:t>
            </a:r>
          </a:p>
          <a:p>
            <a:r>
              <a:rPr lang="nl-NL" sz="2500" dirty="0" smtClean="0"/>
              <a:t>Want I = S</a:t>
            </a:r>
          </a:p>
          <a:p>
            <a:r>
              <a:rPr lang="nl-NL" sz="2500" dirty="0" smtClean="0"/>
              <a:t>Dus als we I = S oplossen, kunnen we daaruit ook Y herleiden.</a:t>
            </a:r>
          </a:p>
          <a:p>
            <a:r>
              <a:rPr lang="nl-NL" sz="2500" dirty="0" smtClean="0"/>
              <a:t>Y = C + S,</a:t>
            </a:r>
          </a:p>
          <a:p>
            <a:r>
              <a:rPr lang="nl-NL" sz="2500" dirty="0" smtClean="0"/>
              <a:t>Dus S = Y – C</a:t>
            </a:r>
          </a:p>
          <a:p>
            <a:r>
              <a:rPr lang="nl-NL" sz="2500" dirty="0" smtClean="0"/>
              <a:t>In ons voorbeeld S = Y – (0.75Y + 20)</a:t>
            </a:r>
          </a:p>
          <a:p>
            <a:r>
              <a:rPr lang="nl-NL" sz="2500" dirty="0" smtClean="0"/>
              <a:t>S = 0.25 Y - 20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5813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oplossen van het model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Het model kan elke keer worden opgelost zodra er 1 onbekende is. Dit kunnen de verschillende autonome variabele zijn (investering of consumptie) </a:t>
            </a:r>
          </a:p>
          <a:p>
            <a:r>
              <a:rPr lang="nl-NL" sz="2500" dirty="0" smtClean="0"/>
              <a:t>Maar kan ook wanneer de consumptiequote onbekend is.</a:t>
            </a:r>
          </a:p>
          <a:p>
            <a:r>
              <a:rPr lang="nl-NL" sz="2500" dirty="0" smtClean="0"/>
              <a:t>Cq welk gedeelte van het inkomen wordt geconsumeerd.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040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</a:t>
            </a:r>
            <a:r>
              <a:rPr lang="nl-NL" dirty="0" smtClean="0"/>
              <a:t>3.27 en 3.28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Goed werk, je kan alvast grafisch oplossing van het bestedingsevenwicht lezen. 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88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07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936"/>
          <a:stretch/>
        </p:blipFill>
        <p:spPr>
          <a:xfrm>
            <a:off x="0" y="0"/>
            <a:ext cx="10407316" cy="553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932"/>
          <a:stretch/>
        </p:blipFill>
        <p:spPr>
          <a:xfrm>
            <a:off x="0" y="1"/>
            <a:ext cx="10407316" cy="17205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2702"/>
          <a:stretch/>
        </p:blipFill>
        <p:spPr>
          <a:xfrm>
            <a:off x="0" y="1"/>
            <a:ext cx="10407316" cy="59917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07316" cy="686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2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Concluderend: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inkomensevenwicht (de Y) kan worden berekend door</a:t>
            </a:r>
          </a:p>
          <a:p>
            <a:r>
              <a:rPr lang="nl-NL" sz="2500" dirty="0" smtClean="0"/>
              <a:t>Y = C + I op te lossen </a:t>
            </a:r>
          </a:p>
          <a:p>
            <a:r>
              <a:rPr lang="nl-NL" sz="2500" dirty="0" smtClean="0"/>
              <a:t>Of</a:t>
            </a:r>
          </a:p>
          <a:p>
            <a:r>
              <a:rPr lang="nl-NL" sz="2500" dirty="0" smtClean="0"/>
              <a:t>S = I op te lossen.</a:t>
            </a:r>
          </a:p>
          <a:p>
            <a:r>
              <a:rPr lang="nl-NL" sz="2500" dirty="0" smtClean="0"/>
              <a:t>S uitgeschreven wordt als S = Y – C</a:t>
            </a:r>
          </a:p>
          <a:p>
            <a:r>
              <a:rPr lang="nl-NL" sz="2500" dirty="0" smtClean="0"/>
              <a:t>I = vaak gegeven.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810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423484" cy="675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69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Endogene, exogene en autonome variabelen.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Exogene variabelen = grootheden die bepaald worden buiten het model.</a:t>
            </a:r>
          </a:p>
          <a:p>
            <a:r>
              <a:rPr lang="nl-NL" sz="2500" dirty="0" smtClean="0"/>
              <a:t>Autonome variabelen = grootheden niet afhankelijk van andere grootheden</a:t>
            </a:r>
          </a:p>
          <a:p>
            <a:r>
              <a:rPr lang="nl-NL" sz="2500" dirty="0" smtClean="0"/>
              <a:t>Endogene variabelen = grootheden die binnen het model bepaald worden. </a:t>
            </a:r>
          </a:p>
          <a:p>
            <a:r>
              <a:rPr lang="nl-NL" sz="2500" dirty="0" smtClean="0"/>
              <a:t>In het voorbeeld: C = 0.75Y + 20</a:t>
            </a:r>
          </a:p>
          <a:p>
            <a:r>
              <a:rPr lang="nl-NL" sz="2500" dirty="0" smtClean="0"/>
              <a:t>0.75 + 20 zijn exogene grootheden</a:t>
            </a:r>
          </a:p>
          <a:p>
            <a:r>
              <a:rPr lang="nl-NL" sz="2500" dirty="0" smtClean="0"/>
              <a:t>C = endogene grootheid.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9656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Marginale en gemiddelde consumptie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Marginale consumptie = extra consumptie bij verandering van Y</a:t>
            </a:r>
          </a:p>
          <a:p>
            <a:r>
              <a:rPr lang="nl-NL" sz="2500" dirty="0" smtClean="0"/>
              <a:t>Gemiddelde consumptie = C / Y</a:t>
            </a:r>
          </a:p>
          <a:p>
            <a:r>
              <a:rPr lang="nl-NL" sz="2500" dirty="0" smtClean="0"/>
              <a:t>C = 0.75Y + 20</a:t>
            </a:r>
          </a:p>
          <a:p>
            <a:r>
              <a:rPr lang="nl-NL" sz="2500" dirty="0" smtClean="0"/>
              <a:t>0.75 = marginale consumptiequote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31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1811</TotalTime>
  <Words>2053</Words>
  <Application>Microsoft Office PowerPoint</Application>
  <PresentationFormat>Breedbeeld</PresentationFormat>
  <Paragraphs>271</Paragraphs>
  <Slides>42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7" baseType="lpstr">
      <vt:lpstr>Arial</vt:lpstr>
      <vt:lpstr>Trebuchet MS</vt:lpstr>
      <vt:lpstr>Wingdings</vt:lpstr>
      <vt:lpstr>Wingdings 3</vt:lpstr>
      <vt:lpstr>Facet</vt:lpstr>
      <vt:lpstr>Welkom VWO 5.</vt:lpstr>
      <vt:lpstr>Lessen aankomende week</vt:lpstr>
      <vt:lpstr>Het wiskunde model een aantal aannames: (zonder overheid/zonder buitenland)</vt:lpstr>
      <vt:lpstr>Na herschrijvingen:</vt:lpstr>
      <vt:lpstr>Concluderend:</vt:lpstr>
      <vt:lpstr>PowerPoint-presentatie</vt:lpstr>
      <vt:lpstr>PowerPoint-presentatie</vt:lpstr>
      <vt:lpstr>Endogene, exogene en autonome variabelen.</vt:lpstr>
      <vt:lpstr>Marginale en gemiddelde consumptie </vt:lpstr>
      <vt:lpstr>Vinden jullie het ook zo koud?</vt:lpstr>
      <vt:lpstr>De multiplier werking. </vt:lpstr>
      <vt:lpstr>Maak opgave 3.14 en 3.15</vt:lpstr>
      <vt:lpstr>PowerPoint-presentatie</vt:lpstr>
      <vt:lpstr>PowerPoint-presentatie</vt:lpstr>
      <vt:lpstr>Het berekenen van de multiplier</vt:lpstr>
      <vt:lpstr>Maak opgave 3.17 en 3.18 en 3.19 en 3.20</vt:lpstr>
      <vt:lpstr>PowerPoint-presentatie</vt:lpstr>
      <vt:lpstr>PowerPoint-presentatie</vt:lpstr>
      <vt:lpstr>Terugblik: Endogene, exogene en autonome variabelen.</vt:lpstr>
      <vt:lpstr>Marginale en gemiddelde consumptie </vt:lpstr>
      <vt:lpstr>Vinden jullie het ook zo koud?</vt:lpstr>
      <vt:lpstr>De multiplier werking. </vt:lpstr>
      <vt:lpstr>Les 2: 3.3 de aanbodkant van het conjunctuur model.</vt:lpstr>
      <vt:lpstr>De knelpuntfactor </vt:lpstr>
      <vt:lpstr>Maak opgave 3.21 en 3.22</vt:lpstr>
      <vt:lpstr>PowerPoint-presentatie</vt:lpstr>
      <vt:lpstr>De productiecapaciteit:</vt:lpstr>
      <vt:lpstr>We gaan even de vergelijkingen langs. (laten we ze allemaal even langs gaan)</vt:lpstr>
      <vt:lpstr>Y  = BE</vt:lpstr>
      <vt:lpstr>Maak opgave 3.23 en 3.24</vt:lpstr>
      <vt:lpstr>PowerPoint-presentatie</vt:lpstr>
      <vt:lpstr>Les 3: 3.3 de aanbodkant van het conjunctuur model.</vt:lpstr>
      <vt:lpstr>De knelpuntfactor </vt:lpstr>
      <vt:lpstr>De productiecapaciteit:</vt:lpstr>
      <vt:lpstr>We gaan even de vergelijkingen langs. (laten we ze allemaal even langs gaan)</vt:lpstr>
      <vt:lpstr>Y  = BE</vt:lpstr>
      <vt:lpstr>Vandaag: wat gebeurd er als we verschillende autonome variabele aanpassen.</vt:lpstr>
      <vt:lpstr>Maak opgave 3.25 en 3.26</vt:lpstr>
      <vt:lpstr>PowerPoint-presentatie</vt:lpstr>
      <vt:lpstr>Het oplossen van het model </vt:lpstr>
      <vt:lpstr>Maak opgave 3.27 en 3.28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221</cp:revision>
  <dcterms:created xsi:type="dcterms:W3CDTF">2017-08-27T09:00:36Z</dcterms:created>
  <dcterms:modified xsi:type="dcterms:W3CDTF">2018-02-19T10:25:17Z</dcterms:modified>
</cp:coreProperties>
</file>